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5" r:id="rId5"/>
    <p:sldId id="266" r:id="rId6"/>
    <p:sldId id="258" r:id="rId7"/>
    <p:sldId id="259" r:id="rId8"/>
    <p:sldId id="260" r:id="rId9"/>
    <p:sldId id="263" r:id="rId10"/>
    <p:sldId id="264" r:id="rId11"/>
    <p:sldId id="261" r:id="rId12"/>
    <p:sldId id="262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FF66"/>
    <a:srgbClr val="003300"/>
    <a:srgbClr val="99CC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EE23-CAFF-4255-BB99-A7E8637A54E5}" type="datetimeFigureOut">
              <a:rPr lang="cs-CZ" smtClean="0"/>
              <a:pPr/>
              <a:t>25.4.2011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AE77-D7D6-494D-8F9E-DF5AEFC6F0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EE23-CAFF-4255-BB99-A7E8637A54E5}" type="datetimeFigureOut">
              <a:rPr lang="cs-CZ" smtClean="0"/>
              <a:pPr/>
              <a:t>25.4.2011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AE77-D7D6-494D-8F9E-DF5AEFC6F0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EE23-CAFF-4255-BB99-A7E8637A54E5}" type="datetimeFigureOut">
              <a:rPr lang="cs-CZ" smtClean="0"/>
              <a:pPr/>
              <a:t>25.4.2011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AE77-D7D6-494D-8F9E-DF5AEFC6F0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EE23-CAFF-4255-BB99-A7E8637A54E5}" type="datetimeFigureOut">
              <a:rPr lang="cs-CZ" smtClean="0"/>
              <a:pPr/>
              <a:t>25.4.2011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AE77-D7D6-494D-8F9E-DF5AEFC6F0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EE23-CAFF-4255-BB99-A7E8637A54E5}" type="datetimeFigureOut">
              <a:rPr lang="cs-CZ" smtClean="0"/>
              <a:pPr/>
              <a:t>25.4.2011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AE77-D7D6-494D-8F9E-DF5AEFC6F0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EE23-CAFF-4255-BB99-A7E8637A54E5}" type="datetimeFigureOut">
              <a:rPr lang="cs-CZ" smtClean="0"/>
              <a:pPr/>
              <a:t>25.4.2011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AE77-D7D6-494D-8F9E-DF5AEFC6F0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EE23-CAFF-4255-BB99-A7E8637A54E5}" type="datetimeFigureOut">
              <a:rPr lang="cs-CZ" smtClean="0"/>
              <a:pPr/>
              <a:t>25.4.2011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AE77-D7D6-494D-8F9E-DF5AEFC6F0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EE23-CAFF-4255-BB99-A7E8637A54E5}" type="datetimeFigureOut">
              <a:rPr lang="cs-CZ" smtClean="0"/>
              <a:pPr/>
              <a:t>25.4.2011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AE77-D7D6-494D-8F9E-DF5AEFC6F0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EE23-CAFF-4255-BB99-A7E8637A54E5}" type="datetimeFigureOut">
              <a:rPr lang="cs-CZ" smtClean="0"/>
              <a:pPr/>
              <a:t>25.4.2011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AE77-D7D6-494D-8F9E-DF5AEFC6F0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EE23-CAFF-4255-BB99-A7E8637A54E5}" type="datetimeFigureOut">
              <a:rPr lang="cs-CZ" smtClean="0"/>
              <a:pPr/>
              <a:t>25.4.2011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AE77-D7D6-494D-8F9E-DF5AEFC6F0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EE23-CAFF-4255-BB99-A7E8637A54E5}" type="datetimeFigureOut">
              <a:rPr lang="cs-CZ" smtClean="0"/>
              <a:pPr/>
              <a:t>25.4.2011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AE77-D7D6-494D-8F9E-DF5AEFC6F0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EEE23-CAFF-4255-BB99-A7E8637A54E5}" type="datetimeFigureOut">
              <a:rPr lang="cs-CZ" smtClean="0"/>
              <a:pPr/>
              <a:t>25.4.2011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BAE77-D7D6-494D-8F9E-DF5AEFC6F00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rgbClr val="C00000"/>
            </a:gs>
            <a:gs pos="64999">
              <a:srgbClr val="92D050"/>
            </a:gs>
            <a:gs pos="100000">
              <a:schemeClr val="bg2">
                <a:lumMod val="9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928671"/>
            <a:ext cx="8643966" cy="4714908"/>
          </a:xfrm>
          <a:noFill/>
        </p:spPr>
        <p:txBody>
          <a:bodyPr>
            <a:normAutofit/>
          </a:bodyPr>
          <a:lstStyle/>
          <a:p>
            <a:r>
              <a:rPr lang="cs-CZ" dirty="0" smtClean="0">
                <a:latin typeface="Algerian" pitchFamily="82" charset="0"/>
              </a:rPr>
              <a:t>	HRAD SKÁLY U JIMRAMOVA</a:t>
            </a:r>
            <a:br>
              <a:rPr lang="cs-CZ" dirty="0" smtClean="0">
                <a:latin typeface="Algerian" pitchFamily="82" charset="0"/>
              </a:rPr>
            </a:br>
            <a:r>
              <a:rPr lang="cs-CZ" dirty="0" smtClean="0">
                <a:latin typeface="Algerian" pitchFamily="82" charset="0"/>
              </a:rPr>
              <a:t/>
            </a:r>
            <a:br>
              <a:rPr lang="cs-CZ" dirty="0" smtClean="0">
                <a:latin typeface="Algerian" pitchFamily="82" charset="0"/>
              </a:rPr>
            </a:br>
            <a:r>
              <a:rPr lang="cs-CZ" dirty="0" smtClean="0">
                <a:latin typeface="Algerian" pitchFamily="82" charset="0"/>
              </a:rPr>
              <a:t/>
            </a:r>
            <a:br>
              <a:rPr lang="cs-CZ" dirty="0" smtClean="0">
                <a:latin typeface="Algerian" pitchFamily="82" charset="0"/>
              </a:rPr>
            </a:br>
            <a:r>
              <a:rPr lang="cs-CZ" sz="10700" b="1" dirty="0" smtClean="0">
                <a:ln w="2540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0"/>
                  <a:tileRect/>
                </a:gradFill>
                <a:latin typeface="Algerian" pitchFamily="82" charset="0"/>
              </a:rPr>
              <a:t>ŠTARKOV</a:t>
            </a:r>
            <a:endParaRPr lang="cs-CZ" sz="10700" b="1" dirty="0">
              <a:ln w="25400">
                <a:solidFill>
                  <a:schemeClr val="bg1"/>
                </a:solidFill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2700000" scaled="0"/>
                <a:tileRect/>
              </a:gradFill>
              <a:latin typeface="Algerian" pitchFamily="82" charset="0"/>
            </a:endParaRPr>
          </a:p>
        </p:txBody>
      </p:sp>
      <p:pic>
        <p:nvPicPr>
          <p:cNvPr id="3" name="Obrázek 2"/>
          <p:cNvPicPr preferRelativeResize="0">
            <a:picLocks noChangeAspect="1"/>
          </p:cNvPicPr>
          <p:nvPr/>
        </p:nvPicPr>
        <p:blipFill>
          <a:blip r:embed="rId2" cstate="print"/>
          <a:srcRect l="5014" t="18350" r="3760" b="18350"/>
          <a:stretch>
            <a:fillRect/>
          </a:stretch>
        </p:blipFill>
        <p:spPr bwMode="auto">
          <a:xfrm>
            <a:off x="2714612" y="5500702"/>
            <a:ext cx="3800129" cy="90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čitel\Pictures\Šterkov\PA100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414" y="0"/>
            <a:ext cx="5148528" cy="685800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6786578" y="4143380"/>
            <a:ext cx="2143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b="1" i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Pozůstatek  </a:t>
            </a:r>
            <a:r>
              <a:rPr lang="cs-CZ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věže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28596" y="0"/>
            <a:ext cx="8229600" cy="571482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Hrad nebyl už nikdy obnoven a dále pustl.</a:t>
            </a:r>
            <a:endParaRPr lang="cs-CZ" sz="2400" b="1" dirty="0">
              <a:solidFill>
                <a:srgbClr val="FF0000"/>
              </a:solidFill>
            </a:endParaRPr>
          </a:p>
        </p:txBody>
      </p:sp>
      <p:pic>
        <p:nvPicPr>
          <p:cNvPr id="3077" name="Picture 5" descr="C:\Users\Učitel\Pictures\Šterkov\PA100058------.jpg"/>
          <p:cNvPicPr>
            <a:picLocks noChangeAspect="1" noChangeArrowheads="1"/>
          </p:cNvPicPr>
          <p:nvPr/>
        </p:nvPicPr>
        <p:blipFill>
          <a:blip r:embed="rId2">
            <a:lum bright="18000" contrast="32000"/>
          </a:blip>
          <a:srcRect/>
          <a:stretch>
            <a:fillRect/>
          </a:stretch>
        </p:blipFill>
        <p:spPr bwMode="auto">
          <a:xfrm>
            <a:off x="428596" y="571479"/>
            <a:ext cx="8358246" cy="62709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00B050"/>
            </a:gs>
            <a:gs pos="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-142900"/>
            <a:ext cx="8786842" cy="1082660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003300"/>
                </a:solidFill>
              </a:rPr>
              <a:t>V hradním jádře probíhá v současné době archeologický průzkum</a:t>
            </a:r>
            <a:br>
              <a:rPr lang="cs-CZ" sz="2400" b="1" dirty="0" smtClean="0">
                <a:solidFill>
                  <a:srgbClr val="003300"/>
                </a:solidFill>
              </a:rPr>
            </a:br>
            <a:r>
              <a:rPr lang="cs-CZ" sz="2400" b="1" dirty="0" smtClean="0">
                <a:solidFill>
                  <a:srgbClr val="003300"/>
                </a:solidFill>
              </a:rPr>
              <a:t> a jsou odkrývány základy zdí paláce.</a:t>
            </a:r>
            <a:endParaRPr lang="cs-CZ" sz="2400" b="1" dirty="0">
              <a:solidFill>
                <a:srgbClr val="003300"/>
              </a:solidFill>
            </a:endParaRPr>
          </a:p>
        </p:txBody>
      </p:sp>
      <p:pic>
        <p:nvPicPr>
          <p:cNvPr id="10" name="Picture 4" descr="C:\Users\Učitel\Pictures\Šterkov\P1010131---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44080"/>
            <a:ext cx="8143932" cy="61139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čitel\Pictures\2010-10-10 Miloy, Podlesí, Bucht.kopec, Štarkov\Miloy, Podlesí, Bucht.kopec, Štarkov 033-----------.jpg"/>
          <p:cNvPicPr>
            <a:picLocks noChangeAspect="1" noChangeArrowheads="1"/>
          </p:cNvPicPr>
          <p:nvPr/>
        </p:nvPicPr>
        <p:blipFill>
          <a:blip r:embed="rId2"/>
          <a:srcRect l="12975" t="7985" r="14972" b="19297"/>
          <a:stretch>
            <a:fillRect/>
          </a:stretch>
        </p:blipFill>
        <p:spPr bwMode="auto">
          <a:xfrm>
            <a:off x="1610406" y="0"/>
            <a:ext cx="7550176" cy="5715016"/>
          </a:xfrm>
          <a:prstGeom prst="rect">
            <a:avLst/>
          </a:prstGeom>
          <a:noFill/>
        </p:spPr>
      </p:pic>
      <p:pic>
        <p:nvPicPr>
          <p:cNvPr id="8194" name="Picture 2" descr="C:\Users\Učitel\Pictures\Šterkov\PA100064----------.jpg"/>
          <p:cNvPicPr>
            <a:picLocks noChangeAspect="1" noChangeArrowheads="1"/>
          </p:cNvPicPr>
          <p:nvPr/>
        </p:nvPicPr>
        <p:blipFill>
          <a:blip r:embed="rId3"/>
          <a:srcRect l="17457" t="15592" r="32420" b="12474"/>
          <a:stretch>
            <a:fillRect/>
          </a:stretch>
        </p:blipFill>
        <p:spPr bwMode="auto">
          <a:xfrm>
            <a:off x="1" y="3071810"/>
            <a:ext cx="1979318" cy="37861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cs-CZ" sz="2000" b="1" i="1" dirty="0" smtClean="0"/>
              <a:t>Zřícenina hradu se nachází mezi skalami </a:t>
            </a:r>
            <a:br>
              <a:rPr lang="cs-CZ" sz="2000" b="1" i="1" dirty="0" smtClean="0"/>
            </a:br>
            <a:r>
              <a:rPr lang="cs-CZ" sz="2000" b="1" i="1" dirty="0" smtClean="0"/>
              <a:t>na kopci nad Novým </a:t>
            </a:r>
            <a:r>
              <a:rPr lang="cs-CZ" sz="2000" b="1" i="1" dirty="0" err="1" smtClean="0"/>
              <a:t>Jimramovem</a:t>
            </a:r>
            <a:endParaRPr lang="cs-CZ" sz="2000" b="1" i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lum bright="24000" contrast="36000"/>
          </a:blip>
          <a:srcRect/>
          <a:stretch>
            <a:fillRect/>
          </a:stretch>
        </p:blipFill>
        <p:spPr bwMode="auto">
          <a:xfrm>
            <a:off x="857224" y="1142984"/>
            <a:ext cx="742955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čitel\Pictures\Šterkov\P1010132--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3906"/>
            <a:ext cx="8143932" cy="6110188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642910" y="571480"/>
            <a:ext cx="3343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1" dirty="0" smtClean="0"/>
              <a:t>Celkový pohled ze západní strany</a:t>
            </a:r>
            <a:endParaRPr lang="cs-CZ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čitel\Pictures\Šterkov\P1010136.JPG"/>
          <p:cNvPicPr>
            <a:picLocks noChangeAspect="1" noChangeArrowheads="1"/>
          </p:cNvPicPr>
          <p:nvPr/>
        </p:nvPicPr>
        <p:blipFill>
          <a:blip r:embed="rId2"/>
          <a:srcRect l="20295" r="7652" b="38677"/>
          <a:stretch>
            <a:fillRect/>
          </a:stretch>
        </p:blipFill>
        <p:spPr bwMode="auto">
          <a:xfrm>
            <a:off x="214282" y="214290"/>
            <a:ext cx="5476847" cy="6215106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5715008" y="3571876"/>
            <a:ext cx="3191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Majitel zříceniny hrabě </a:t>
            </a:r>
            <a:r>
              <a:rPr lang="cs-CZ" dirty="0" err="1" smtClean="0"/>
              <a:t>Bellcredi</a:t>
            </a:r>
            <a:endParaRPr lang="cs-CZ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1990" cy="365442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Někdejší hrad Skály vybudoval na mohutné skále </a:t>
            </a:r>
            <a:r>
              <a:rPr lang="cs-CZ" sz="2000" dirty="0" err="1" smtClean="0"/>
              <a:t>Archleb</a:t>
            </a:r>
            <a:r>
              <a:rPr lang="cs-CZ" sz="2000" dirty="0" smtClean="0"/>
              <a:t> z </a:t>
            </a:r>
            <a:r>
              <a:rPr lang="cs-CZ" sz="2000" dirty="0" err="1" smtClean="0"/>
              <a:t>Kunštátu</a:t>
            </a:r>
            <a:r>
              <a:rPr lang="cs-CZ" sz="2000" dirty="0" smtClean="0"/>
              <a:t> a v r. 1384 jej postoupil synu </a:t>
            </a:r>
            <a:r>
              <a:rPr lang="cs-CZ" sz="2000" dirty="0" err="1" smtClean="0"/>
              <a:t>Erhardovi</a:t>
            </a:r>
            <a:r>
              <a:rPr lang="cs-CZ" sz="2000" dirty="0" smtClean="0"/>
              <a:t> a bratru Janovi,který  zřejmě brzy zemřel.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6" name="Obdélník 5"/>
          <p:cNvSpPr/>
          <p:nvPr/>
        </p:nvSpPr>
        <p:spPr>
          <a:xfrm>
            <a:off x="1428728" y="5715016"/>
            <a:ext cx="39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i="1" dirty="0" smtClean="0"/>
              <a:t>Možná podoba hradu</a:t>
            </a:r>
            <a:endParaRPr lang="cs-CZ" sz="2400" i="1" dirty="0"/>
          </a:p>
        </p:txBody>
      </p:sp>
      <p:pic>
        <p:nvPicPr>
          <p:cNvPr id="3" name="Picture 2" descr="C:\Users\Učitel\Pictures\Šterkov\P1010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1298" y="714356"/>
            <a:ext cx="4232702" cy="56436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/>
              <a:t>Erhard</a:t>
            </a:r>
            <a:r>
              <a:rPr lang="cs-CZ" sz="2000" dirty="0" smtClean="0"/>
              <a:t> ze Skal zastával úřad nejvyššího moravského sudího. Za něho byl hrad i panství v rozkvětu. Po jeho smrti, po r. 1415, nastaly o hrad spory.</a:t>
            </a:r>
            <a:endParaRPr lang="cs-CZ" sz="2000" dirty="0"/>
          </a:p>
        </p:txBody>
      </p:sp>
      <p:pic>
        <p:nvPicPr>
          <p:cNvPr id="16388" name="Picture 4" descr="C:\Users\Eva\Desktop\ŠTARKOV\3571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64224"/>
            <a:ext cx="6930102" cy="4593668"/>
          </a:xfrm>
          <a:prstGeom prst="rect">
            <a:avLst/>
          </a:prstGeom>
          <a:noFill/>
        </p:spPr>
      </p:pic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500166" y="5929330"/>
            <a:ext cx="6215106" cy="5000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Základy vstupní brány do přední části hradu</a:t>
            </a:r>
            <a:endParaRPr lang="cs-CZ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00034" y="1536174"/>
            <a:ext cx="792961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r. 1420 	</a:t>
            </a:r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 jeho dcera Žofka soudila o dědictví hradu </a:t>
            </a:r>
          </a:p>
          <a:p>
            <a:pPr>
              <a:buNone/>
            </a:pPr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s panem Kunou z </a:t>
            </a:r>
            <a:r>
              <a:rPr lang="cs-CZ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Kunštátu</a:t>
            </a:r>
            <a:endParaRPr lang="cs-CZ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r. 1447 	 </a:t>
            </a:r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hrad získala</a:t>
            </a:r>
          </a:p>
          <a:p>
            <a:pPr>
              <a:buNone/>
            </a:pPr>
            <a:endParaRPr lang="cs-CZ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r.1448  	</a:t>
            </a:r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byl hrad prodán pernštejnskému purkrabímu  Vaňkovi</a:t>
            </a:r>
          </a:p>
          <a:p>
            <a:endParaRPr lang="cs-CZ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r. 1456  	</a:t>
            </a:r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byl hrad pobořen, neboť Vaněk se přidal </a:t>
            </a:r>
          </a:p>
          <a:p>
            <a:pPr lvl="1"/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k  loupeživým tlupám</a:t>
            </a:r>
          </a:p>
          <a:p>
            <a:pPr lvl="1"/>
            <a:endParaRPr lang="cs-CZ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r. 1588   </a:t>
            </a:r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 hrad Skály uvádí jako pustý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čitel\Pictures\Šterkov\PA100038.JPG"/>
          <p:cNvPicPr>
            <a:picLocks noChangeAspect="1" noChangeArrowheads="1"/>
          </p:cNvPicPr>
          <p:nvPr/>
        </p:nvPicPr>
        <p:blipFill>
          <a:blip r:embed="rId2">
            <a:lum bright="18000" contrast="28000"/>
          </a:blip>
          <a:srcRect/>
          <a:stretch>
            <a:fillRect/>
          </a:stretch>
        </p:blipFill>
        <p:spPr bwMode="auto">
          <a:xfrm>
            <a:off x="1214414" y="0"/>
            <a:ext cx="5145386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6715140" y="4929198"/>
            <a:ext cx="190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1" dirty="0" smtClean="0"/>
              <a:t> výpadová branka</a:t>
            </a:r>
            <a:endParaRPr lang="cs-CZ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109</Words>
  <Application>Microsoft Office PowerPoint</Application>
  <PresentationFormat>Předvádění na obrazovce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 HRAD SKÁLY U JIMRAMOVA   ŠTARKOV</vt:lpstr>
      <vt:lpstr>Snímek 2</vt:lpstr>
      <vt:lpstr>Zřícenina hradu se nachází mezi skalami  na kopci nad Novým Jimramovem</vt:lpstr>
      <vt:lpstr>Snímek 4</vt:lpstr>
      <vt:lpstr>Snímek 5</vt:lpstr>
      <vt:lpstr>Někdejší hrad Skály vybudoval na mohutné skále Archleb z Kunštátu a v r. 1384 jej postoupil synu Erhardovi a bratru Janovi,který  zřejmě brzy zemřel. </vt:lpstr>
      <vt:lpstr>Erhard ze Skal zastával úřad nejvyššího moravského sudího. Za něho byl hrad i panství v rozkvětu. Po jeho smrti, po r. 1415, nastaly o hrad spory.</vt:lpstr>
      <vt:lpstr>Snímek 8</vt:lpstr>
      <vt:lpstr>Snímek 9</vt:lpstr>
      <vt:lpstr>Snímek 10</vt:lpstr>
      <vt:lpstr>Hrad nebyl už nikdy obnoven a dále pustl.</vt:lpstr>
      <vt:lpstr>V hradním jádře probíhá v současné době archeologický průzkum  a jsou odkrývány základy zdí paláce.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HRAD SKÁLY U JIMRAMOVA ŠTARKOV</dc:title>
  <dc:creator>Eva</dc:creator>
  <cp:lastModifiedBy>Učitel</cp:lastModifiedBy>
  <cp:revision>20</cp:revision>
  <dcterms:created xsi:type="dcterms:W3CDTF">2011-02-24T18:05:37Z</dcterms:created>
  <dcterms:modified xsi:type="dcterms:W3CDTF">2011-04-25T18:47:38Z</dcterms:modified>
</cp:coreProperties>
</file>